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33"/>
  </p:notesMasterIdLst>
  <p:sldIdLst>
    <p:sldId id="256" r:id="rId2"/>
    <p:sldId id="267" r:id="rId3"/>
    <p:sldId id="268" r:id="rId4"/>
    <p:sldId id="257" r:id="rId5"/>
    <p:sldId id="269" r:id="rId6"/>
    <p:sldId id="266" r:id="rId7"/>
    <p:sldId id="270" r:id="rId8"/>
    <p:sldId id="259" r:id="rId9"/>
    <p:sldId id="271" r:id="rId10"/>
    <p:sldId id="290" r:id="rId11"/>
    <p:sldId id="291" r:id="rId12"/>
    <p:sldId id="292" r:id="rId13"/>
    <p:sldId id="293" r:id="rId14"/>
    <p:sldId id="273" r:id="rId15"/>
    <p:sldId id="288" r:id="rId16"/>
    <p:sldId id="265" r:id="rId17"/>
    <p:sldId id="272" r:id="rId18"/>
    <p:sldId id="276" r:id="rId19"/>
    <p:sldId id="294" r:id="rId20"/>
    <p:sldId id="278" r:id="rId21"/>
    <p:sldId id="279" r:id="rId22"/>
    <p:sldId id="280" r:id="rId23"/>
    <p:sldId id="281" r:id="rId24"/>
    <p:sldId id="282" r:id="rId25"/>
    <p:sldId id="283" r:id="rId26"/>
    <p:sldId id="284" r:id="rId27"/>
    <p:sldId id="285" r:id="rId28"/>
    <p:sldId id="286" r:id="rId29"/>
    <p:sldId id="287" r:id="rId30"/>
    <p:sldId id="258"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D9B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3" d="100"/>
          <a:sy n="83" d="100"/>
        </p:scale>
        <p:origin x="15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06F3E6-FBB1-4ACF-9226-E84034586164}" type="datetimeFigureOut">
              <a:rPr lang="en-IN" smtClean="0"/>
              <a:t>11-09-2019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15CA9-D8D3-4F62-BA51-C5CDAC8EE9D5}" type="slidenum">
              <a:rPr lang="en-IN" smtClean="0"/>
              <a:t>‹#›</a:t>
            </a:fld>
            <a:endParaRPr lang="en-IN"/>
          </a:p>
        </p:txBody>
      </p:sp>
    </p:spTree>
    <p:extLst>
      <p:ext uri="{BB962C8B-B14F-4D97-AF65-F5344CB8AC3E}">
        <p14:creationId xmlns:p14="http://schemas.microsoft.com/office/powerpoint/2010/main" val="3837584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DE15CA9-D8D3-4F62-BA51-C5CDAC8EE9D5}" type="slidenum">
              <a:rPr lang="en-IN" smtClean="0"/>
              <a:t>4</a:t>
            </a:fld>
            <a:endParaRPr lang="en-IN"/>
          </a:p>
        </p:txBody>
      </p:sp>
    </p:spTree>
    <p:extLst>
      <p:ext uri="{BB962C8B-B14F-4D97-AF65-F5344CB8AC3E}">
        <p14:creationId xmlns:p14="http://schemas.microsoft.com/office/powerpoint/2010/main" val="931600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DE15CA9-D8D3-4F62-BA51-C5CDAC8EE9D5}" type="slidenum">
              <a:rPr lang="en-IN" smtClean="0"/>
              <a:t>5</a:t>
            </a:fld>
            <a:endParaRPr lang="en-IN"/>
          </a:p>
        </p:txBody>
      </p:sp>
    </p:spTree>
    <p:extLst>
      <p:ext uri="{BB962C8B-B14F-4D97-AF65-F5344CB8AC3E}">
        <p14:creationId xmlns:p14="http://schemas.microsoft.com/office/powerpoint/2010/main" val="11709034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CD96A5-96BE-405E-AB66-42CE133E998E}" type="datetimeFigureOut">
              <a:rPr lang="en-IN" smtClean="0"/>
              <a:t>11-09-2019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3427140-3699-4B4C-8D7B-72A4E250AD84}" type="slidenum">
              <a:rPr lang="en-IN" smtClean="0"/>
              <a:t>‹#›</a:t>
            </a:fld>
            <a:endParaRPr lang="en-IN"/>
          </a:p>
        </p:txBody>
      </p:sp>
    </p:spTree>
    <p:extLst>
      <p:ext uri="{BB962C8B-B14F-4D97-AF65-F5344CB8AC3E}">
        <p14:creationId xmlns:p14="http://schemas.microsoft.com/office/powerpoint/2010/main" val="2376385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826EE-63CB-4317-956E-0CF6959CF034}" type="datetimeFigureOut">
              <a:rPr lang="en-IN" smtClean="0"/>
              <a:t>11-09-2019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427140-3699-4B4C-8D7B-72A4E250AD84}" type="slidenum">
              <a:rPr lang="en-IN" smtClean="0"/>
              <a:t>‹#›</a:t>
            </a:fld>
            <a:endParaRPr lang="en-IN"/>
          </a:p>
        </p:txBody>
      </p:sp>
    </p:spTree>
    <p:extLst>
      <p:ext uri="{BB962C8B-B14F-4D97-AF65-F5344CB8AC3E}">
        <p14:creationId xmlns:p14="http://schemas.microsoft.com/office/powerpoint/2010/main" val="2362216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F826EE-63CB-4317-956E-0CF6959CF034}" type="datetimeFigureOut">
              <a:rPr lang="en-IN" smtClean="0"/>
              <a:t>11-09-2019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427140-3699-4B4C-8D7B-72A4E250AD84}" type="slidenum">
              <a:rPr lang="en-IN" smtClean="0"/>
              <a:t>‹#›</a:t>
            </a:fld>
            <a:endParaRPr lang="en-IN"/>
          </a:p>
        </p:txBody>
      </p:sp>
    </p:spTree>
    <p:extLst>
      <p:ext uri="{BB962C8B-B14F-4D97-AF65-F5344CB8AC3E}">
        <p14:creationId xmlns:p14="http://schemas.microsoft.com/office/powerpoint/2010/main" val="178582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CD96A5-96BE-405E-AB66-42CE133E998E}" type="datetimeFigureOut">
              <a:rPr lang="en-IN" smtClean="0"/>
              <a:t>11-09-2019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3427140-3699-4B4C-8D7B-72A4E250AD84}" type="slidenum">
              <a:rPr lang="en-IN" smtClean="0"/>
              <a:t>‹#›</a:t>
            </a:fld>
            <a:endParaRPr lang="en-IN"/>
          </a:p>
        </p:txBody>
      </p:sp>
    </p:spTree>
    <p:extLst>
      <p:ext uri="{BB962C8B-B14F-4D97-AF65-F5344CB8AC3E}">
        <p14:creationId xmlns:p14="http://schemas.microsoft.com/office/powerpoint/2010/main" val="1330059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DF826EE-63CB-4317-956E-0CF6959CF034}" type="datetimeFigureOut">
              <a:rPr lang="en-IN" smtClean="0"/>
              <a:t>11-09-2019</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3427140-3699-4B4C-8D7B-72A4E250AD84}" type="slidenum">
              <a:rPr lang="en-IN" smtClean="0"/>
              <a:t>‹#›</a:t>
            </a:fld>
            <a:endParaRPr lang="en-IN"/>
          </a:p>
        </p:txBody>
      </p:sp>
    </p:spTree>
    <p:extLst>
      <p:ext uri="{BB962C8B-B14F-4D97-AF65-F5344CB8AC3E}">
        <p14:creationId xmlns:p14="http://schemas.microsoft.com/office/powerpoint/2010/main" val="4155220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F826EE-63CB-4317-956E-0CF6959CF034}" type="datetimeFigureOut">
              <a:rPr lang="en-IN" smtClean="0"/>
              <a:t>11-09-2019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3427140-3699-4B4C-8D7B-72A4E250AD84}" type="slidenum">
              <a:rPr lang="en-IN" smtClean="0"/>
              <a:t>‹#›</a:t>
            </a:fld>
            <a:endParaRPr lang="en-IN"/>
          </a:p>
        </p:txBody>
      </p:sp>
    </p:spTree>
    <p:extLst>
      <p:ext uri="{BB962C8B-B14F-4D97-AF65-F5344CB8AC3E}">
        <p14:creationId xmlns:p14="http://schemas.microsoft.com/office/powerpoint/2010/main" val="299294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F826EE-63CB-4317-956E-0CF6959CF034}" type="datetimeFigureOut">
              <a:rPr lang="en-IN" smtClean="0"/>
              <a:t>11-09-2019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3427140-3699-4B4C-8D7B-72A4E250AD84}" type="slidenum">
              <a:rPr lang="en-IN" smtClean="0"/>
              <a:t>‹#›</a:t>
            </a:fld>
            <a:endParaRPr lang="en-IN"/>
          </a:p>
        </p:txBody>
      </p:sp>
    </p:spTree>
    <p:extLst>
      <p:ext uri="{BB962C8B-B14F-4D97-AF65-F5344CB8AC3E}">
        <p14:creationId xmlns:p14="http://schemas.microsoft.com/office/powerpoint/2010/main" val="357700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F826EE-63CB-4317-956E-0CF6959CF034}" type="datetimeFigureOut">
              <a:rPr lang="en-IN" smtClean="0"/>
              <a:t>11-09-2019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3427140-3699-4B4C-8D7B-72A4E250AD84}" type="slidenum">
              <a:rPr lang="en-IN" smtClean="0"/>
              <a:t>‹#›</a:t>
            </a:fld>
            <a:endParaRPr lang="en-IN"/>
          </a:p>
        </p:txBody>
      </p:sp>
    </p:spTree>
    <p:extLst>
      <p:ext uri="{BB962C8B-B14F-4D97-AF65-F5344CB8AC3E}">
        <p14:creationId xmlns:p14="http://schemas.microsoft.com/office/powerpoint/2010/main" val="973832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F826EE-63CB-4317-956E-0CF6959CF034}" type="datetimeFigureOut">
              <a:rPr lang="en-IN" smtClean="0"/>
              <a:t>11-09-2019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3427140-3699-4B4C-8D7B-72A4E250AD84}" type="slidenum">
              <a:rPr lang="en-IN" smtClean="0"/>
              <a:t>‹#›</a:t>
            </a:fld>
            <a:endParaRPr lang="en-IN"/>
          </a:p>
        </p:txBody>
      </p:sp>
    </p:spTree>
    <p:extLst>
      <p:ext uri="{BB962C8B-B14F-4D97-AF65-F5344CB8AC3E}">
        <p14:creationId xmlns:p14="http://schemas.microsoft.com/office/powerpoint/2010/main" val="3525708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F826EE-63CB-4317-956E-0CF6959CF034}" type="datetimeFigureOut">
              <a:rPr lang="en-IN" smtClean="0"/>
              <a:t>11-09-2019</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3427140-3699-4B4C-8D7B-72A4E250AD84}" type="slidenum">
              <a:rPr lang="en-IN" smtClean="0"/>
              <a:t>‹#›</a:t>
            </a:fld>
            <a:endParaRPr lang="en-IN"/>
          </a:p>
        </p:txBody>
      </p:sp>
    </p:spTree>
    <p:extLst>
      <p:ext uri="{BB962C8B-B14F-4D97-AF65-F5344CB8AC3E}">
        <p14:creationId xmlns:p14="http://schemas.microsoft.com/office/powerpoint/2010/main" val="2653731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F826EE-63CB-4317-956E-0CF6959CF034}" type="datetimeFigureOut">
              <a:rPr lang="en-IN" smtClean="0"/>
              <a:t>11-09-2019</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83427140-3699-4B4C-8D7B-72A4E250AD84}" type="slidenum">
              <a:rPr lang="en-IN" smtClean="0"/>
              <a:t>‹#›</a:t>
            </a:fld>
            <a:endParaRPr lang="en-IN"/>
          </a:p>
        </p:txBody>
      </p:sp>
    </p:spTree>
    <p:extLst>
      <p:ext uri="{BB962C8B-B14F-4D97-AF65-F5344CB8AC3E}">
        <p14:creationId xmlns:p14="http://schemas.microsoft.com/office/powerpoint/2010/main" val="451593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DF826EE-63CB-4317-956E-0CF6959CF034}" type="datetimeFigureOut">
              <a:rPr lang="en-IN" smtClean="0"/>
              <a:t>11-09-2019</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3427140-3699-4B4C-8D7B-72A4E250AD84}" type="slidenum">
              <a:rPr lang="en-IN" smtClean="0"/>
              <a:t>‹#›</a:t>
            </a:fld>
            <a:endParaRPr lang="en-IN"/>
          </a:p>
        </p:txBody>
      </p:sp>
    </p:spTree>
    <p:extLst>
      <p:ext uri="{BB962C8B-B14F-4D97-AF65-F5344CB8AC3E}">
        <p14:creationId xmlns:p14="http://schemas.microsoft.com/office/powerpoint/2010/main" val="148073618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ransition>
    <p:fade thruBlk="1"/>
  </p:transition>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simple.wikipedia.org/w/index.php?title=Handbell&amp;action=edit&amp;redlink=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ARPANET" TargetMode="External"/><Relationship Id="rId2" Type="http://schemas.openxmlformats.org/officeDocument/2006/relationships/hyperlink" Target="https://en.wikipedia.org/wiki/Time-sharing" TargetMode="Externa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hyperlink" Target="https://en.wikipedia.org/wiki/Simple_Mail_Transfer_Protocol" TargetMode="External"/><Relationship Id="rId4" Type="http://schemas.openxmlformats.org/officeDocument/2006/relationships/hyperlink" Target="https://en.wikipedia.org/wiki/Software_portability"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1BB6F5-5C17-4AE7-8E34-CB03B4503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697" y="0"/>
            <a:ext cx="1523303" cy="1885124"/>
          </a:xfrm>
          <a:prstGeom prst="rect">
            <a:avLst/>
          </a:prstGeom>
        </p:spPr>
      </p:pic>
      <p:sp>
        <p:nvSpPr>
          <p:cNvPr id="9" name="Title 1">
            <a:extLst>
              <a:ext uri="{FF2B5EF4-FFF2-40B4-BE49-F238E27FC236}">
                <a16:creationId xmlns:a16="http://schemas.microsoft.com/office/drawing/2014/main" id="{92DA6BB4-8B7F-46B0-9447-6DBC1D0AE3CB}"/>
              </a:ext>
            </a:extLst>
          </p:cNvPr>
          <p:cNvSpPr>
            <a:spLocks noGrp="1"/>
          </p:cNvSpPr>
          <p:nvPr>
            <p:ph type="ctrTitle"/>
          </p:nvPr>
        </p:nvSpPr>
        <p:spPr>
          <a:xfrm>
            <a:off x="403860" y="1360967"/>
            <a:ext cx="11384280" cy="3035808"/>
          </a:xfrm>
        </p:spPr>
        <p:txBody>
          <a:bodyPr>
            <a:noAutofit/>
          </a:bodyPr>
          <a:lstStyle/>
          <a:p>
            <a:pPr algn="ctr"/>
            <a:r>
              <a:rPr lang="en-US" sz="4000" dirty="0"/>
              <a:t>Evolution of</a:t>
            </a:r>
            <a:br>
              <a:rPr lang="en-US" sz="4000" dirty="0"/>
            </a:br>
            <a:r>
              <a:rPr lang="en-US" sz="4000" dirty="0"/>
              <a:t>Communication Technology from</a:t>
            </a:r>
            <a:br>
              <a:rPr lang="en-US" sz="4000" dirty="0"/>
            </a:br>
            <a:r>
              <a:rPr lang="en-US" sz="4000" dirty="0"/>
              <a:t>Ancient Times to Modern Times</a:t>
            </a:r>
            <a:endParaRPr lang="en-IN" sz="4000" dirty="0"/>
          </a:p>
        </p:txBody>
      </p:sp>
      <p:pic>
        <p:nvPicPr>
          <p:cNvPr id="11" name="Picture 10">
            <a:extLst>
              <a:ext uri="{FF2B5EF4-FFF2-40B4-BE49-F238E27FC236}">
                <a16:creationId xmlns:a16="http://schemas.microsoft.com/office/drawing/2014/main" id="{FCF62244-4EF3-488A-A96B-A3B6E44F93E7}"/>
              </a:ext>
            </a:extLst>
          </p:cNvPr>
          <p:cNvPicPr>
            <a:picLocks noChangeAspect="1"/>
          </p:cNvPicPr>
          <p:nvPr/>
        </p:nvPicPr>
        <p:blipFill rotWithShape="1">
          <a:blip r:embed="rId3">
            <a:extLst>
              <a:ext uri="{28A0092B-C50C-407E-A947-70E740481C1C}">
                <a14:useLocalDpi xmlns:a14="http://schemas.microsoft.com/office/drawing/2010/main" val="0"/>
              </a:ext>
            </a:extLst>
          </a:blip>
          <a:srcRect l="13403" t="30233" r="3589" b="34492"/>
          <a:stretch/>
        </p:blipFill>
        <p:spPr>
          <a:xfrm>
            <a:off x="674239" y="4064337"/>
            <a:ext cx="10249787" cy="2419119"/>
          </a:xfrm>
          <a:prstGeom prst="rect">
            <a:avLst/>
          </a:prstGeom>
        </p:spPr>
      </p:pic>
    </p:spTree>
    <p:extLst>
      <p:ext uri="{BB962C8B-B14F-4D97-AF65-F5344CB8AC3E}">
        <p14:creationId xmlns:p14="http://schemas.microsoft.com/office/powerpoint/2010/main" val="194181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9"/>
                                        </p:tgtEl>
                                        <p:attrNameLst>
                                          <p:attrName>style.color</p:attrName>
                                        </p:attrNameLst>
                                      </p:cBhvr>
                                      <p:to>
                                        <a:schemeClr val="accent2"/>
                                      </p:to>
                                    </p:animClr>
                                    <p:animClr clrSpc="rgb" dir="cw">
                                      <p:cBhvr>
                                        <p:cTn id="7" dur="500" fill="hold"/>
                                        <p:tgtEl>
                                          <p:spTgt spid="9"/>
                                        </p:tgtEl>
                                        <p:attrNameLst>
                                          <p:attrName>fillcolor</p:attrName>
                                        </p:attrNameLst>
                                      </p:cBhvr>
                                      <p:to>
                                        <a:schemeClr val="accent2"/>
                                      </p:to>
                                    </p:animClr>
                                    <p:set>
                                      <p:cBhvr>
                                        <p:cTn id="8" dur="500" fill="hold"/>
                                        <p:tgtEl>
                                          <p:spTgt spid="9"/>
                                        </p:tgtEl>
                                        <p:attrNameLst>
                                          <p:attrName>fill.type</p:attrName>
                                        </p:attrNameLst>
                                      </p:cBhvr>
                                      <p:to>
                                        <p:strVal val="solid"/>
                                      </p:to>
                                    </p:set>
                                    <p:anim to="1.5" calcmode="lin" valueType="num">
                                      <p:cBhvr override="childStyle">
                                        <p:cTn id="9" dur="500" fill="hold"/>
                                        <p:tgtEl>
                                          <p:spTgt spid="9"/>
                                        </p:tgtEl>
                                        <p:attrNameLst>
                                          <p:attrName>style.fontSize</p:attrName>
                                        </p:attrNameLst>
                                      </p:cBhvr>
                                    </p:anim>
                                  </p:childTnLst>
                                </p:cTn>
                              </p:par>
                              <p:par>
                                <p:cTn id="10" presetID="22" presetClass="entr" presetSubtype="8"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D79F0-1E73-45EF-A393-93D63BAA57F7}"/>
              </a:ext>
            </a:extLst>
          </p:cNvPr>
          <p:cNvPicPr>
            <a:picLocks noChangeAspect="1"/>
          </p:cNvPicPr>
          <p:nvPr/>
        </p:nvPicPr>
        <p:blipFill>
          <a:blip r:embed="rId2"/>
          <a:stretch>
            <a:fillRect/>
          </a:stretch>
        </p:blipFill>
        <p:spPr>
          <a:xfrm>
            <a:off x="6553200" y="1975363"/>
            <a:ext cx="5301185" cy="2907273"/>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4921846" y="523179"/>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Pigeon</a:t>
            </a:r>
            <a:endParaRPr lang="en-IN" dirty="0"/>
          </a:p>
        </p:txBody>
      </p:sp>
      <p:sp>
        <p:nvSpPr>
          <p:cNvPr id="6" name="TextBox 2">
            <a:extLst>
              <a:ext uri="{FF2B5EF4-FFF2-40B4-BE49-F238E27FC236}">
                <a16:creationId xmlns:a16="http://schemas.microsoft.com/office/drawing/2014/main" id="{E6DA883A-FE40-4202-95F1-A4F3B3B0E4B9}"/>
              </a:ext>
            </a:extLst>
          </p:cNvPr>
          <p:cNvSpPr txBox="1"/>
          <p:nvPr/>
        </p:nvSpPr>
        <p:spPr>
          <a:xfrm>
            <a:off x="337615" y="843677"/>
            <a:ext cx="5578426" cy="517064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2200" dirty="0"/>
              <a:t>It is first form of air mail</a:t>
            </a:r>
          </a:p>
          <a:p>
            <a:pPr marL="285750" indent="-285750">
              <a:buFont typeface="Arial" panose="020B0604020202020204" pitchFamily="34" charset="0"/>
              <a:buChar char="•"/>
            </a:pPr>
            <a:r>
              <a:rPr lang="en-IN" sz="2200" dirty="0"/>
              <a:t>Mainly used by the romans at that time</a:t>
            </a:r>
          </a:p>
          <a:p>
            <a:pPr marL="285750" indent="-285750">
              <a:buFont typeface="Arial" panose="020B0604020202020204" pitchFamily="34" charset="0"/>
              <a:buChar char="•"/>
            </a:pPr>
            <a:r>
              <a:rPr lang="en-IN" sz="2200" dirty="0"/>
              <a:t>Used by military , etc</a:t>
            </a:r>
          </a:p>
          <a:p>
            <a:pPr marL="285750" indent="-285750">
              <a:buFont typeface="Arial" panose="020B0604020202020204" pitchFamily="34" charset="0"/>
              <a:buChar char="•"/>
            </a:pPr>
            <a:r>
              <a:rPr lang="en-IN" sz="2200" dirty="0"/>
              <a:t>Used in II </a:t>
            </a:r>
            <a:r>
              <a:rPr lang="en-IN" sz="2200" dirty="0" err="1"/>
              <a:t>nd</a:t>
            </a:r>
            <a:r>
              <a:rPr lang="en-IN" sz="2200" dirty="0"/>
              <a:t> world war</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Advantages:</a:t>
            </a:r>
          </a:p>
          <a:p>
            <a:pPr marL="285750" indent="-285750">
              <a:buFont typeface="Arial" panose="020B0604020202020204" pitchFamily="34" charset="0"/>
              <a:buChar char="•"/>
            </a:pPr>
            <a:r>
              <a:rPr lang="en-IN" sz="2200" dirty="0"/>
              <a:t>Reliable -98% accuracy</a:t>
            </a:r>
          </a:p>
          <a:p>
            <a:pPr marL="285750" indent="-285750">
              <a:buFont typeface="Arial" panose="020B0604020202020204" pitchFamily="34" charset="0"/>
              <a:buChar char="•"/>
            </a:pPr>
            <a:r>
              <a:rPr lang="en-IN" sz="2200" dirty="0"/>
              <a:t>Fast -100 mph 600 miles a day</a:t>
            </a:r>
          </a:p>
          <a:p>
            <a:pPr marL="285750" indent="-285750">
              <a:buFont typeface="Arial" panose="020B0604020202020204" pitchFamily="34" charset="0"/>
              <a:buChar char="•"/>
            </a:pPr>
            <a:r>
              <a:rPr lang="en-IN" sz="2200" dirty="0"/>
              <a:t>Cost Effective</a:t>
            </a:r>
          </a:p>
          <a:p>
            <a:pPr marL="285750" indent="-285750">
              <a:buFont typeface="Arial" panose="020B0604020202020204" pitchFamily="34" charset="0"/>
              <a:buChar char="•"/>
            </a:pPr>
            <a:r>
              <a:rPr lang="en-IN" sz="2200" dirty="0"/>
              <a:t>They live for 5-18 years</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Disadvantages:</a:t>
            </a:r>
          </a:p>
          <a:p>
            <a:pPr marL="285750" indent="-285750">
              <a:buFont typeface="Arial" panose="020B0604020202020204" pitchFamily="34" charset="0"/>
              <a:buChar char="•"/>
            </a:pPr>
            <a:r>
              <a:rPr lang="en-IN" sz="2200" dirty="0"/>
              <a:t>Training – required from experts</a:t>
            </a:r>
          </a:p>
          <a:p>
            <a:pPr marL="285750" indent="-285750">
              <a:buFont typeface="Arial" panose="020B0604020202020204" pitchFamily="34" charset="0"/>
              <a:buChar char="•"/>
            </a:pPr>
            <a:r>
              <a:rPr lang="en-IN" sz="2200" dirty="0"/>
              <a:t>Birds can die while transporting the message</a:t>
            </a:r>
          </a:p>
        </p:txBody>
      </p:sp>
    </p:spTree>
    <p:extLst>
      <p:ext uri="{BB962C8B-B14F-4D97-AF65-F5344CB8AC3E}">
        <p14:creationId xmlns:p14="http://schemas.microsoft.com/office/powerpoint/2010/main" val="131490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orse code hd image">
            <a:extLst>
              <a:ext uri="{FF2B5EF4-FFF2-40B4-BE49-F238E27FC236}">
                <a16:creationId xmlns:a16="http://schemas.microsoft.com/office/drawing/2014/main" id="{7A2E2130-656C-4B7D-8AD9-AE5F1688C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Morse code</a:t>
            </a:r>
          </a:p>
        </p:txBody>
      </p:sp>
    </p:spTree>
    <p:extLst>
      <p:ext uri="{BB962C8B-B14F-4D97-AF65-F5344CB8AC3E}">
        <p14:creationId xmlns:p14="http://schemas.microsoft.com/office/powerpoint/2010/main" val="1086255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7FFA44-90BC-424E-8DB3-88EF0B4B11BA}"/>
              </a:ext>
            </a:extLst>
          </p:cNvPr>
          <p:cNvSpPr/>
          <p:nvPr/>
        </p:nvSpPr>
        <p:spPr>
          <a:xfrm>
            <a:off x="-4860398" y="55623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Morse code</a:t>
            </a:r>
          </a:p>
        </p:txBody>
      </p:sp>
      <p:sp>
        <p:nvSpPr>
          <p:cNvPr id="2" name="TextBox 1">
            <a:extLst>
              <a:ext uri="{FF2B5EF4-FFF2-40B4-BE49-F238E27FC236}">
                <a16:creationId xmlns:a16="http://schemas.microsoft.com/office/drawing/2014/main" id="{C57BC2BF-B913-4BF0-A411-30E0CC9737DB}"/>
              </a:ext>
            </a:extLst>
          </p:cNvPr>
          <p:cNvSpPr txBox="1"/>
          <p:nvPr/>
        </p:nvSpPr>
        <p:spPr>
          <a:xfrm>
            <a:off x="381000" y="1536174"/>
            <a:ext cx="5715000"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Invented by an American called Samuel Finley Breese Morse, (1791-1872). He was not only an inventor but also a famous painter.</a:t>
            </a:r>
            <a:br>
              <a:rPr lang="en-US" sz="2000" dirty="0"/>
            </a:br>
            <a:endParaRPr lang="en-US" sz="2000" dirty="0"/>
          </a:p>
          <a:p>
            <a:pPr marL="342900" indent="-342900">
              <a:buFont typeface="Arial" panose="020B0604020202020204" pitchFamily="34" charset="0"/>
              <a:buChar char="•"/>
            </a:pPr>
            <a:r>
              <a:rPr lang="en-US" sz="2000" dirty="0"/>
              <a:t>Morse code is a character encoding scheme used in telecommunication that encodes text characters as standardized sequences of two different signal durations called </a:t>
            </a:r>
            <a:r>
              <a:rPr lang="en-US" sz="2000" i="1" dirty="0"/>
              <a:t>dots</a:t>
            </a:r>
            <a:r>
              <a:rPr lang="en-US" sz="2000" dirty="0"/>
              <a:t> and </a:t>
            </a:r>
            <a:r>
              <a:rPr lang="en-US" sz="2000" i="1" dirty="0"/>
              <a:t>dashes</a:t>
            </a:r>
            <a:r>
              <a:rPr lang="en-US" sz="2000" dirty="0"/>
              <a:t> or </a:t>
            </a:r>
            <a:r>
              <a:rPr lang="en-US" sz="2000" i="1" dirty="0" err="1"/>
              <a:t>dits</a:t>
            </a:r>
            <a:r>
              <a:rPr lang="en-US" sz="2000" dirty="0"/>
              <a:t> and </a:t>
            </a:r>
            <a:r>
              <a:rPr lang="en-US" sz="2000" i="1" dirty="0"/>
              <a:t>dahs</a:t>
            </a:r>
            <a:r>
              <a:rPr lang="en-US" sz="2000" dirty="0"/>
              <a:t>.</a:t>
            </a:r>
          </a:p>
          <a:p>
            <a:endParaRPr lang="en-US" sz="2000" dirty="0"/>
          </a:p>
          <a:p>
            <a:pPr marL="342900" indent="-342900">
              <a:buFont typeface="Arial" panose="020B0604020202020204" pitchFamily="34" charset="0"/>
              <a:buChar char="•"/>
            </a:pPr>
            <a:r>
              <a:rPr lang="en-US" sz="2000" dirty="0"/>
              <a:t>Speed of transmit &amp; receive is 20-30 WPM</a:t>
            </a:r>
          </a:p>
        </p:txBody>
      </p:sp>
      <p:pic>
        <p:nvPicPr>
          <p:cNvPr id="5" name="Picture 2" descr="Image result for morse code hd image">
            <a:extLst>
              <a:ext uri="{FF2B5EF4-FFF2-40B4-BE49-F238E27FC236}">
                <a16:creationId xmlns:a16="http://schemas.microsoft.com/office/drawing/2014/main" id="{9C8829CF-5140-45AA-A303-352E750B1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636" y="1714500"/>
            <a:ext cx="5715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158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045A55-2C78-45E3-95C7-5B47C0CE4DFF}"/>
              </a:ext>
            </a:extLst>
          </p:cNvPr>
          <p:cNvSpPr>
            <a:spLocks noGrp="1"/>
          </p:cNvSpPr>
          <p:nvPr>
            <p:ph idx="1"/>
          </p:nvPr>
        </p:nvSpPr>
        <p:spPr>
          <a:xfrm>
            <a:off x="383629" y="756840"/>
            <a:ext cx="4993914" cy="5344321"/>
          </a:xfrm>
        </p:spPr>
        <p:txBody>
          <a:bodyPr>
            <a:normAutofit lnSpcReduction="10000"/>
          </a:bodyPr>
          <a:lstStyle/>
          <a:p>
            <a:pPr>
              <a:buClrTx/>
              <a:buFont typeface="Arial" panose="020B0604020202020204" pitchFamily="34" charset="0"/>
              <a:buChar char="•"/>
            </a:pPr>
            <a:r>
              <a:rPr lang="en-US" dirty="0"/>
              <a:t>Morse Code can be Transmitted via number of ways: (Channels)</a:t>
            </a:r>
          </a:p>
          <a:p>
            <a:pPr>
              <a:buClrTx/>
              <a:buFont typeface="Arial" panose="020B0604020202020204" pitchFamily="34" charset="0"/>
              <a:buChar char="•"/>
            </a:pPr>
            <a:r>
              <a:rPr lang="en-US" dirty="0"/>
              <a:t>1)	Electrical Telegraph Wire</a:t>
            </a:r>
          </a:p>
          <a:p>
            <a:pPr>
              <a:buClrTx/>
              <a:buFont typeface="Arial" panose="020B0604020202020204" pitchFamily="34" charset="0"/>
              <a:buChar char="•"/>
            </a:pPr>
            <a:r>
              <a:rPr lang="en-US" dirty="0"/>
              <a:t>2)	 Light</a:t>
            </a:r>
          </a:p>
          <a:p>
            <a:pPr>
              <a:buClrTx/>
              <a:buFont typeface="Arial" panose="020B0604020202020204" pitchFamily="34" charset="0"/>
              <a:buChar char="•"/>
            </a:pPr>
            <a:r>
              <a:rPr lang="en-US" dirty="0"/>
              <a:t>3) 	Sound</a:t>
            </a:r>
          </a:p>
          <a:p>
            <a:pPr>
              <a:buClrTx/>
              <a:buFont typeface="Arial" panose="020B0604020202020204" pitchFamily="34" charset="0"/>
              <a:buChar char="•"/>
            </a:pPr>
            <a:r>
              <a:rPr lang="en-US" dirty="0"/>
              <a:t>Advantages:</a:t>
            </a:r>
          </a:p>
          <a:p>
            <a:pPr fontAlgn="base">
              <a:buClrTx/>
              <a:buFont typeface="Arial" panose="020B0604020202020204" pitchFamily="34" charset="0"/>
              <a:buChar char="•"/>
            </a:pPr>
            <a:r>
              <a:rPr lang="en-US" dirty="0"/>
              <a:t>1. Easy to send over long distances through radio waves.</a:t>
            </a:r>
          </a:p>
          <a:p>
            <a:pPr fontAlgn="base">
              <a:buClrTx/>
              <a:buFont typeface="Arial" panose="020B0604020202020204" pitchFamily="34" charset="0"/>
              <a:buChar char="•"/>
            </a:pPr>
            <a:r>
              <a:rPr lang="en-US" dirty="0"/>
              <a:t>2. Cheaper to implement.</a:t>
            </a:r>
          </a:p>
          <a:p>
            <a:pPr fontAlgn="base">
              <a:buClrTx/>
              <a:buFont typeface="Arial" panose="020B0604020202020204" pitchFamily="34" charset="0"/>
              <a:buChar char="•"/>
            </a:pPr>
            <a:r>
              <a:rPr lang="en-US" dirty="0"/>
              <a:t>3. Wireless</a:t>
            </a:r>
          </a:p>
          <a:p>
            <a:pPr fontAlgn="base">
              <a:buClrTx/>
              <a:buFont typeface="Arial" panose="020B0604020202020204" pitchFamily="34" charset="0"/>
              <a:buChar char="•"/>
            </a:pPr>
            <a:r>
              <a:rPr lang="en-US" dirty="0"/>
              <a:t>Disadvantages:</a:t>
            </a:r>
          </a:p>
          <a:p>
            <a:pPr fontAlgn="base">
              <a:buClrTx/>
              <a:buFont typeface="Arial" panose="020B0604020202020204" pitchFamily="34" charset="0"/>
              <a:buChar char="•"/>
            </a:pPr>
            <a:r>
              <a:rPr lang="en-US" dirty="0"/>
              <a:t>1. Have to learn the Morse code.</a:t>
            </a:r>
          </a:p>
          <a:p>
            <a:pPr fontAlgn="base">
              <a:buClrTx/>
              <a:buFont typeface="Arial" panose="020B0604020202020204" pitchFamily="34" charset="0"/>
              <a:buChar char="•"/>
            </a:pPr>
            <a:r>
              <a:rPr lang="en-US" dirty="0"/>
              <a:t>2. Time consuming to decode.</a:t>
            </a:r>
          </a:p>
          <a:p>
            <a:pPr fontAlgn="base">
              <a:buClrTx/>
              <a:buFont typeface="Arial" panose="020B0604020202020204" pitchFamily="34" charset="0"/>
              <a:buChar char="•"/>
            </a:pPr>
            <a:r>
              <a:rPr lang="en-US" dirty="0"/>
              <a:t>3. The beam of light can be interrupted.</a:t>
            </a:r>
          </a:p>
        </p:txBody>
      </p:sp>
      <p:sp>
        <p:nvSpPr>
          <p:cNvPr id="4" name="Rectangle: Rounded Corners 3">
            <a:extLst>
              <a:ext uri="{FF2B5EF4-FFF2-40B4-BE49-F238E27FC236}">
                <a16:creationId xmlns:a16="http://schemas.microsoft.com/office/drawing/2014/main" id="{61419C1A-3338-4552-81CF-097A589D4066}"/>
              </a:ext>
            </a:extLst>
          </p:cNvPr>
          <p:cNvSpPr/>
          <p:nvPr/>
        </p:nvSpPr>
        <p:spPr>
          <a:xfrm>
            <a:off x="-4860398" y="55623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Morse code</a:t>
            </a:r>
          </a:p>
        </p:txBody>
      </p:sp>
      <p:pic>
        <p:nvPicPr>
          <p:cNvPr id="6" name="Picture 5">
            <a:extLst>
              <a:ext uri="{FF2B5EF4-FFF2-40B4-BE49-F238E27FC236}">
                <a16:creationId xmlns:a16="http://schemas.microsoft.com/office/drawing/2014/main" id="{5A127E09-7550-45AB-B3BC-BA36F1010CA8}"/>
              </a:ext>
            </a:extLst>
          </p:cNvPr>
          <p:cNvPicPr>
            <a:picLocks noChangeAspect="1"/>
          </p:cNvPicPr>
          <p:nvPr/>
        </p:nvPicPr>
        <p:blipFill>
          <a:blip r:embed="rId2"/>
          <a:stretch>
            <a:fillRect/>
          </a:stretch>
        </p:blipFill>
        <p:spPr>
          <a:xfrm>
            <a:off x="5377544" y="1838025"/>
            <a:ext cx="6430828" cy="3181950"/>
          </a:xfrm>
          <a:prstGeom prst="rect">
            <a:avLst/>
          </a:prstGeom>
        </p:spPr>
      </p:pic>
    </p:spTree>
    <p:extLst>
      <p:ext uri="{BB962C8B-B14F-4D97-AF65-F5344CB8AC3E}">
        <p14:creationId xmlns:p14="http://schemas.microsoft.com/office/powerpoint/2010/main" val="373662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21446C-096C-4624-8FE6-4A8CC1927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Marathon Man</a:t>
            </a:r>
            <a:endParaRPr lang="en-IN" sz="2800" dirty="0"/>
          </a:p>
        </p:txBody>
      </p:sp>
    </p:spTree>
    <p:extLst>
      <p:ext uri="{BB962C8B-B14F-4D97-AF65-F5344CB8AC3E}">
        <p14:creationId xmlns:p14="http://schemas.microsoft.com/office/powerpoint/2010/main" val="289423152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7FFA44-90BC-424E-8DB3-88EF0B4B11BA}"/>
              </a:ext>
            </a:extLst>
          </p:cNvPr>
          <p:cNvSpPr/>
          <p:nvPr/>
        </p:nvSpPr>
        <p:spPr>
          <a:xfrm>
            <a:off x="-4921846" y="523179"/>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Marathon Man</a:t>
            </a:r>
            <a:endParaRPr lang="en-IN" sz="2800" dirty="0"/>
          </a:p>
        </p:txBody>
      </p:sp>
      <p:sp>
        <p:nvSpPr>
          <p:cNvPr id="3" name="TextBox 2">
            <a:extLst>
              <a:ext uri="{FF2B5EF4-FFF2-40B4-BE49-F238E27FC236}">
                <a16:creationId xmlns:a16="http://schemas.microsoft.com/office/drawing/2014/main" id="{E6DA883A-FE40-4202-95F1-A4F3B3B0E4B9}"/>
              </a:ext>
            </a:extLst>
          </p:cNvPr>
          <p:cNvSpPr txBox="1"/>
          <p:nvPr/>
        </p:nvSpPr>
        <p:spPr>
          <a:xfrm>
            <a:off x="380940" y="1608463"/>
            <a:ext cx="5777814" cy="3970318"/>
          </a:xfrm>
          <a:prstGeom prst="rect">
            <a:avLst/>
          </a:prstGeom>
          <a:noFill/>
        </p:spPr>
        <p:txBody>
          <a:bodyPr wrap="square" rtlCol="0">
            <a:spAutoFit/>
          </a:bodyPr>
          <a:lstStyle/>
          <a:p>
            <a:pPr marL="285750" indent="-285750">
              <a:buFont typeface="Arial" panose="020B0604020202020204" pitchFamily="34" charset="0"/>
              <a:buChar char="•"/>
            </a:pPr>
            <a:r>
              <a:rPr lang="en-IN" sz="2800" dirty="0"/>
              <a:t>530 BC</a:t>
            </a:r>
          </a:p>
          <a:p>
            <a:pPr marL="285750" indent="-285750">
              <a:buFont typeface="Arial" panose="020B0604020202020204" pitchFamily="34" charset="0"/>
              <a:buChar char="•"/>
            </a:pPr>
            <a:r>
              <a:rPr lang="en-IN" sz="2800" dirty="0"/>
              <a:t>Humans used to go to different places themselves to deliver a message</a:t>
            </a:r>
          </a:p>
          <a:p>
            <a:pPr marL="285750" indent="-285750">
              <a:buFont typeface="Arial" panose="020B0604020202020204" pitchFamily="34" charset="0"/>
              <a:buChar char="•"/>
            </a:pPr>
            <a:r>
              <a:rPr lang="en-IN" sz="2800" dirty="0"/>
              <a:t>People used to run miles to send message and announcements such as winning a war.</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endParaRPr lang="en-IN"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564" y="1608463"/>
            <a:ext cx="5681914" cy="3555209"/>
          </a:xfrm>
          <a:prstGeom prst="rect">
            <a:avLst/>
          </a:prstGeom>
        </p:spPr>
      </p:pic>
    </p:spTree>
    <p:extLst>
      <p:ext uri="{BB962C8B-B14F-4D97-AF65-F5344CB8AC3E}">
        <p14:creationId xmlns:p14="http://schemas.microsoft.com/office/powerpoint/2010/main" val="1934029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4B473-FCE4-4B9E-AFE1-89A310DCA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149" y="5210"/>
            <a:ext cx="6473701" cy="6852792"/>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Mail</a:t>
            </a:r>
            <a:endParaRPr lang="en-IN" sz="2800" dirty="0"/>
          </a:p>
        </p:txBody>
      </p:sp>
    </p:spTree>
    <p:extLst>
      <p:ext uri="{BB962C8B-B14F-4D97-AF65-F5344CB8AC3E}">
        <p14:creationId xmlns:p14="http://schemas.microsoft.com/office/powerpoint/2010/main" val="2559914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4B473-FCE4-4B9E-AFE1-89A310DCA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9596" y="1877030"/>
            <a:ext cx="2937156" cy="3109152"/>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4860398" y="55623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Mail</a:t>
            </a:r>
            <a:endParaRPr lang="en-IN" sz="2800" dirty="0"/>
          </a:p>
        </p:txBody>
      </p:sp>
      <p:sp>
        <p:nvSpPr>
          <p:cNvPr id="2" name="TextBox 1">
            <a:extLst>
              <a:ext uri="{FF2B5EF4-FFF2-40B4-BE49-F238E27FC236}">
                <a16:creationId xmlns:a16="http://schemas.microsoft.com/office/drawing/2014/main" id="{C57BC2BF-B913-4BF0-A411-30E0CC9737DB}"/>
              </a:ext>
            </a:extLst>
          </p:cNvPr>
          <p:cNvSpPr txBox="1"/>
          <p:nvPr/>
        </p:nvSpPr>
        <p:spPr>
          <a:xfrm>
            <a:off x="1045029" y="1877030"/>
            <a:ext cx="5050971"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first documented use of organized courier service is in Egypt in 2400 B.C., where Pharaohs used couriers to send out decrees throughout the territory of the State. </a:t>
            </a:r>
          </a:p>
          <a:p>
            <a:pPr marL="342900" indent="-342900">
              <a:buFont typeface="Arial" panose="020B0604020202020204" pitchFamily="34" charset="0"/>
              <a:buChar char="•"/>
            </a:pPr>
            <a:r>
              <a:rPr lang="en-US" sz="2400" dirty="0"/>
              <a:t>The earliest surviving piece of mail is also Egyptian, which dates back to 255 BC.</a:t>
            </a:r>
            <a:endParaRPr lang="en-IN" sz="2400" dirty="0"/>
          </a:p>
        </p:txBody>
      </p:sp>
    </p:spTree>
    <p:extLst>
      <p:ext uri="{BB962C8B-B14F-4D97-AF65-F5344CB8AC3E}">
        <p14:creationId xmlns:p14="http://schemas.microsoft.com/office/powerpoint/2010/main" val="2812201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D9B4">
            <a:alpha val="52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3EB52-2A76-4A74-B1BE-97CFDE144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748" y="0"/>
            <a:ext cx="4380503" cy="6858000"/>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r>
              <a:rPr lang="en-IN" sz="2800" dirty="0" err="1"/>
              <a:t>ellman</a:t>
            </a:r>
            <a:endParaRPr lang="en-IN" sz="2800" dirty="0"/>
          </a:p>
        </p:txBody>
      </p:sp>
    </p:spTree>
    <p:extLst>
      <p:ext uri="{BB962C8B-B14F-4D97-AF65-F5344CB8AC3E}">
        <p14:creationId xmlns:p14="http://schemas.microsoft.com/office/powerpoint/2010/main" val="4194680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7FFA44-90BC-424E-8DB3-88EF0B4B11BA}"/>
              </a:ext>
            </a:extLst>
          </p:cNvPr>
          <p:cNvSpPr/>
          <p:nvPr/>
        </p:nvSpPr>
        <p:spPr>
          <a:xfrm>
            <a:off x="-4860398" y="55623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a:t>
            </a:r>
            <a:r>
              <a:rPr lang="en-IN" sz="2800" dirty="0" err="1"/>
              <a:t>ellman</a:t>
            </a:r>
            <a:endParaRPr lang="en-IN" sz="2800" dirty="0"/>
          </a:p>
        </p:txBody>
      </p:sp>
      <p:sp>
        <p:nvSpPr>
          <p:cNvPr id="2" name="TextBox 1">
            <a:extLst>
              <a:ext uri="{FF2B5EF4-FFF2-40B4-BE49-F238E27FC236}">
                <a16:creationId xmlns:a16="http://schemas.microsoft.com/office/drawing/2014/main" id="{C57BC2BF-B913-4BF0-A411-30E0CC9737DB}"/>
              </a:ext>
            </a:extLst>
          </p:cNvPr>
          <p:cNvSpPr txBox="1"/>
          <p:nvPr/>
        </p:nvSpPr>
        <p:spPr>
          <a:xfrm>
            <a:off x="348343" y="766733"/>
            <a:ext cx="5747657" cy="5324535"/>
          </a:xfrm>
          <a:prstGeom prst="rect">
            <a:avLst/>
          </a:prstGeom>
          <a:noFill/>
        </p:spPr>
        <p:txBody>
          <a:bodyPr wrap="square" rtlCol="0">
            <a:spAutoFit/>
          </a:bodyPr>
          <a:lstStyle/>
          <a:p>
            <a:pPr marL="285750" indent="-285750">
              <a:buFont typeface="Arial" panose="020B0604020202020204" pitchFamily="34" charset="0"/>
              <a:buChar char="•"/>
            </a:pPr>
            <a:r>
              <a:rPr lang="en-IN" sz="2000" dirty="0"/>
              <a:t>Bellman , also called as town crier</a:t>
            </a:r>
          </a:p>
          <a:p>
            <a:pPr marL="285750" indent="-285750">
              <a:buFont typeface="Arial" panose="020B0604020202020204" pitchFamily="34" charset="0"/>
              <a:buChar char="•"/>
            </a:pPr>
            <a:r>
              <a:rPr lang="en-IN" sz="2000" dirty="0"/>
              <a:t>A </a:t>
            </a:r>
            <a:r>
              <a:rPr lang="en-IN" sz="2000" b="1" dirty="0"/>
              <a:t>town crier</a:t>
            </a:r>
            <a:r>
              <a:rPr lang="en-IN" sz="2000" dirty="0"/>
              <a:t> is a person who make public announcements in the streets. They carry a </a:t>
            </a:r>
            <a:r>
              <a:rPr lang="en-IN" sz="2000" dirty="0">
                <a:hlinkClick r:id="rId2" tooltip="Handbell (not yet started)">
                  <a:extLst>
                    <a:ext uri="{A12FA001-AC4F-418D-AE19-62706E023703}">
                      <ahyp:hlinkClr xmlns:ahyp="http://schemas.microsoft.com/office/drawing/2018/hyperlinkcolor" val="tx"/>
                    </a:ext>
                  </a:extLst>
                </a:hlinkClick>
              </a:rPr>
              <a:t>handbell</a:t>
            </a:r>
            <a:r>
              <a:rPr lang="en-IN" sz="2000" dirty="0"/>
              <a:t> to make a loud noise and they shout the words.</a:t>
            </a:r>
          </a:p>
          <a:p>
            <a:pPr marL="285750" indent="-285750">
              <a:buFont typeface="Arial" panose="020B0604020202020204" pitchFamily="34" charset="0"/>
              <a:buChar char="•"/>
            </a:pPr>
            <a:r>
              <a:rPr lang="en-IN" sz="2000" dirty="0"/>
              <a:t>They carry a handbell to attract people's attention, as they shout the words "Oyez, Oyez, Oyez!" before making their announcements. The word "Oyez" means "hear ye,“</a:t>
            </a:r>
          </a:p>
          <a:p>
            <a:pPr marL="285750" indent="-285750">
              <a:buFont typeface="Arial" panose="020B0604020202020204" pitchFamily="34" charset="0"/>
              <a:buChar char="•"/>
            </a:pPr>
            <a:r>
              <a:rPr lang="en-IN" sz="2000" dirty="0"/>
              <a:t>In many parts of India, the village crier traditionally carried a rustic drum to call public attention, following up with the message. The message had a typical flow, starting with "people of (...) village, the headman would like to announce that..." followed by the message.</a:t>
            </a:r>
          </a:p>
        </p:txBody>
      </p:sp>
      <p:pic>
        <p:nvPicPr>
          <p:cNvPr id="5" name="Picture 4">
            <a:extLst>
              <a:ext uri="{FF2B5EF4-FFF2-40B4-BE49-F238E27FC236}">
                <a16:creationId xmlns:a16="http://schemas.microsoft.com/office/drawing/2014/main" id="{043979DA-DC41-49C0-9872-B2A52A13D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118" y="705763"/>
            <a:ext cx="3478900" cy="5446475"/>
          </a:xfrm>
          <a:prstGeom prst="rect">
            <a:avLst/>
          </a:prstGeom>
        </p:spPr>
      </p:pic>
    </p:spTree>
    <p:extLst>
      <p:ext uri="{BB962C8B-B14F-4D97-AF65-F5344CB8AC3E}">
        <p14:creationId xmlns:p14="http://schemas.microsoft.com/office/powerpoint/2010/main" val="179696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33CA9-B237-461B-8BF9-73B9D0080CED}"/>
              </a:ext>
            </a:extLst>
          </p:cNvPr>
          <p:cNvPicPr>
            <a:picLocks noChangeAspect="1"/>
          </p:cNvPicPr>
          <p:nvPr/>
        </p:nvPicPr>
        <p:blipFill>
          <a:blip r:embed="rId2"/>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3F4322A4-DB09-473B-BC1E-352979199343}"/>
              </a:ext>
            </a:extLst>
          </p:cNvPr>
          <p:cNvSpPr txBox="1">
            <a:spLocks/>
          </p:cNvSpPr>
          <p:nvPr/>
        </p:nvSpPr>
        <p:spPr>
          <a:xfrm>
            <a:off x="1977160" y="867772"/>
            <a:ext cx="3041408" cy="857607"/>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dirty="0"/>
              <a:t>Communication</a:t>
            </a:r>
          </a:p>
        </p:txBody>
      </p:sp>
    </p:spTree>
    <p:extLst>
      <p:ext uri="{BB962C8B-B14F-4D97-AF65-F5344CB8AC3E}">
        <p14:creationId xmlns:p14="http://schemas.microsoft.com/office/powerpoint/2010/main" val="2229844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ewspaper ancient">
            <a:extLst>
              <a:ext uri="{FF2B5EF4-FFF2-40B4-BE49-F238E27FC236}">
                <a16:creationId xmlns:a16="http://schemas.microsoft.com/office/drawing/2014/main" id="{3447E8B5-2D71-4AE6-A43F-C2F57A7F2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
            <a:ext cx="12192000" cy="68462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
            </a:r>
            <a:r>
              <a:rPr lang="en-IN" sz="2800" dirty="0" err="1"/>
              <a:t>aper</a:t>
            </a:r>
            <a:r>
              <a:rPr lang="en-IN" sz="2800" dirty="0"/>
              <a:t>(Newspaper)</a:t>
            </a:r>
          </a:p>
        </p:txBody>
      </p:sp>
    </p:spTree>
    <p:extLst>
      <p:ext uri="{BB962C8B-B14F-4D97-AF65-F5344CB8AC3E}">
        <p14:creationId xmlns:p14="http://schemas.microsoft.com/office/powerpoint/2010/main" val="2022612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7FFA44-90BC-424E-8DB3-88EF0B4B11BA}"/>
              </a:ext>
            </a:extLst>
          </p:cNvPr>
          <p:cNvSpPr/>
          <p:nvPr/>
        </p:nvSpPr>
        <p:spPr>
          <a:xfrm>
            <a:off x="-4860398" y="55623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t>
            </a:r>
            <a:r>
              <a:rPr lang="en-IN" sz="2800" dirty="0" err="1"/>
              <a:t>aper</a:t>
            </a:r>
            <a:r>
              <a:rPr lang="en-IN" sz="2800" dirty="0"/>
              <a:t>(Newspaper)</a:t>
            </a:r>
          </a:p>
        </p:txBody>
      </p:sp>
      <p:sp>
        <p:nvSpPr>
          <p:cNvPr id="2" name="TextBox 1">
            <a:extLst>
              <a:ext uri="{FF2B5EF4-FFF2-40B4-BE49-F238E27FC236}">
                <a16:creationId xmlns:a16="http://schemas.microsoft.com/office/drawing/2014/main" id="{C57BC2BF-B913-4BF0-A411-30E0CC9737DB}"/>
              </a:ext>
            </a:extLst>
          </p:cNvPr>
          <p:cNvSpPr txBox="1"/>
          <p:nvPr/>
        </p:nvSpPr>
        <p:spPr>
          <a:xfrm>
            <a:off x="377952" y="612845"/>
            <a:ext cx="5050971"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The modern newspaper is a European invention. </a:t>
            </a:r>
          </a:p>
          <a:p>
            <a:pPr marL="285750" indent="-285750">
              <a:buFont typeface="Arial" panose="020B0604020202020204" pitchFamily="34" charset="0"/>
              <a:buChar char="•"/>
            </a:pPr>
            <a:r>
              <a:rPr lang="en-US" dirty="0"/>
              <a:t>The oldest direct ancestors of the modern newspaper were the handwritten news sheets that circulated widely in Venice as early as 1566. </a:t>
            </a:r>
          </a:p>
          <a:p>
            <a:pPr marL="285750" indent="-285750">
              <a:buFont typeface="Arial" panose="020B0604020202020204" pitchFamily="34" charset="0"/>
              <a:buChar char="•"/>
            </a:pPr>
            <a:r>
              <a:rPr lang="en-US" dirty="0"/>
              <a:t>These weekly news sheets were filled with information on wars and politics in Italy and Europe. The first printed newspapers were published weekly in Germany from 1609.</a:t>
            </a:r>
          </a:p>
          <a:p>
            <a:pPr marL="285750" indent="-285750">
              <a:buFont typeface="Arial" panose="020B0604020202020204" pitchFamily="34" charset="0"/>
              <a:buChar char="•"/>
            </a:pPr>
            <a:r>
              <a:rPr lang="en-US" dirty="0"/>
              <a:t> Typically they were heavily censored by the government and reported only foreign news, and current prices. After the English government relaxed censorship in 1695, newspapers flourished in London and a few other cities including Boston and Philadelphia.</a:t>
            </a:r>
          </a:p>
          <a:p>
            <a:pPr marL="285750" indent="-285750">
              <a:buFont typeface="Arial" panose="020B0604020202020204" pitchFamily="34" charset="0"/>
              <a:buChar char="•"/>
            </a:pPr>
            <a:r>
              <a:rPr lang="en-US" dirty="0"/>
              <a:t>By the 1830s high speed presses could print thousands of papers cheaply, allowing for low daily costs.</a:t>
            </a:r>
            <a:endParaRPr lang="en-IN" sz="2000" dirty="0"/>
          </a:p>
        </p:txBody>
      </p:sp>
      <p:pic>
        <p:nvPicPr>
          <p:cNvPr id="5" name="Picture 2" descr="Image result for newspaper ancient">
            <a:extLst>
              <a:ext uri="{FF2B5EF4-FFF2-40B4-BE49-F238E27FC236}">
                <a16:creationId xmlns:a16="http://schemas.microsoft.com/office/drawing/2014/main" id="{522FB6D1-0BA8-4FF6-B794-B139AA77F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673" y="1730830"/>
            <a:ext cx="5640375" cy="316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790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7E0FB4-86DF-4410-9FDC-BE79AF3662A4}"/>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Telephone</a:t>
            </a:r>
            <a:endParaRPr lang="en-IN" sz="2800" dirty="0"/>
          </a:p>
        </p:txBody>
      </p:sp>
    </p:spTree>
    <p:extLst>
      <p:ext uri="{BB962C8B-B14F-4D97-AF65-F5344CB8AC3E}">
        <p14:creationId xmlns:p14="http://schemas.microsoft.com/office/powerpoint/2010/main" val="3952816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7FFA44-90BC-424E-8DB3-88EF0B4B11BA}"/>
              </a:ext>
            </a:extLst>
          </p:cNvPr>
          <p:cNvSpPr/>
          <p:nvPr/>
        </p:nvSpPr>
        <p:spPr>
          <a:xfrm>
            <a:off x="-4860398" y="55623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Telephone</a:t>
            </a:r>
            <a:endParaRPr lang="en-IN" sz="2800" dirty="0"/>
          </a:p>
        </p:txBody>
      </p:sp>
      <p:pic>
        <p:nvPicPr>
          <p:cNvPr id="5" name="Picture 4">
            <a:extLst>
              <a:ext uri="{FF2B5EF4-FFF2-40B4-BE49-F238E27FC236}">
                <a16:creationId xmlns:a16="http://schemas.microsoft.com/office/drawing/2014/main" id="{F251EB86-03F0-49AA-945C-E5F2EDDA9D1F}"/>
              </a:ext>
            </a:extLst>
          </p:cNvPr>
          <p:cNvPicPr>
            <a:picLocks noChangeAspect="1"/>
          </p:cNvPicPr>
          <p:nvPr/>
        </p:nvPicPr>
        <p:blipFill>
          <a:blip r:embed="rId2"/>
          <a:stretch>
            <a:fillRect/>
          </a:stretch>
        </p:blipFill>
        <p:spPr>
          <a:xfrm>
            <a:off x="6376416" y="1907722"/>
            <a:ext cx="5486400" cy="3086100"/>
          </a:xfrm>
          <a:prstGeom prst="rect">
            <a:avLst/>
          </a:prstGeom>
        </p:spPr>
      </p:pic>
      <p:sp>
        <p:nvSpPr>
          <p:cNvPr id="6" name="TextBox 1048710">
            <a:extLst>
              <a:ext uri="{FF2B5EF4-FFF2-40B4-BE49-F238E27FC236}">
                <a16:creationId xmlns:a16="http://schemas.microsoft.com/office/drawing/2014/main" id="{DC0E4FDA-47CA-4EEC-A3CB-51C45DE263A6}"/>
              </a:ext>
            </a:extLst>
          </p:cNvPr>
          <p:cNvSpPr txBox="1"/>
          <p:nvPr/>
        </p:nvSpPr>
        <p:spPr>
          <a:xfrm>
            <a:off x="631370" y="2059395"/>
            <a:ext cx="4572000" cy="2739211"/>
          </a:xfrm>
          <a:prstGeom prst="rect">
            <a:avLst/>
          </a:prstGeom>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a:buChar char="•"/>
            </a:pPr>
            <a:r>
              <a:rPr lang="en-IN" sz="2400" dirty="0">
                <a:solidFill>
                  <a:srgbClr val="000000"/>
                </a:solidFill>
              </a:rPr>
              <a:t>Introduction of telephone.</a:t>
            </a:r>
          </a:p>
          <a:p>
            <a:endParaRPr lang="en-IN" sz="2400" dirty="0">
              <a:solidFill>
                <a:srgbClr val="000000"/>
              </a:solidFill>
            </a:endParaRPr>
          </a:p>
          <a:p>
            <a:pPr marL="457200" indent="-457200">
              <a:buFont typeface="Arial"/>
              <a:buChar char="•"/>
            </a:pPr>
            <a:r>
              <a:rPr lang="en-IN" sz="2400" dirty="0">
                <a:solidFill>
                  <a:srgbClr val="000000"/>
                </a:solidFill>
              </a:rPr>
              <a:t>The importance of telephone.</a:t>
            </a:r>
          </a:p>
          <a:p>
            <a:pPr marL="457200" indent="-457200">
              <a:buFont typeface="Arial"/>
              <a:buChar char="•"/>
            </a:pPr>
            <a:endParaRPr lang="en-IN" sz="2400" dirty="0">
              <a:solidFill>
                <a:srgbClr val="000000"/>
              </a:solidFill>
            </a:endParaRPr>
          </a:p>
          <a:p>
            <a:pPr marL="457200" indent="-457200">
              <a:buFont typeface="Arial"/>
              <a:buChar char="•"/>
            </a:pPr>
            <a:r>
              <a:rPr lang="en-US" sz="2400" dirty="0">
                <a:solidFill>
                  <a:srgbClr val="000000"/>
                </a:solidFill>
              </a:rPr>
              <a:t>The</a:t>
            </a:r>
            <a:r>
              <a:rPr lang="en-IN" sz="2400" dirty="0">
                <a:solidFill>
                  <a:srgbClr val="000000"/>
                </a:solidFill>
              </a:rPr>
              <a:t> impact of telephone on business</a:t>
            </a:r>
            <a:r>
              <a:rPr lang="en-IN" sz="2800" dirty="0">
                <a:solidFill>
                  <a:srgbClr val="000000"/>
                </a:solidFill>
              </a:rPr>
              <a:t>.</a:t>
            </a:r>
          </a:p>
        </p:txBody>
      </p:sp>
    </p:spTree>
    <p:extLst>
      <p:ext uri="{BB962C8B-B14F-4D97-AF65-F5344CB8AC3E}">
        <p14:creationId xmlns:p14="http://schemas.microsoft.com/office/powerpoint/2010/main" val="104147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EFAFE-55D0-4E0D-B2DF-6463B50FC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TV</a:t>
            </a:r>
            <a:endParaRPr lang="en-IN" sz="2800" dirty="0"/>
          </a:p>
        </p:txBody>
      </p:sp>
    </p:spTree>
    <p:extLst>
      <p:ext uri="{BB962C8B-B14F-4D97-AF65-F5344CB8AC3E}">
        <p14:creationId xmlns:p14="http://schemas.microsoft.com/office/powerpoint/2010/main" val="17295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7FFA44-90BC-424E-8DB3-88EF0B4B11BA}"/>
              </a:ext>
            </a:extLst>
          </p:cNvPr>
          <p:cNvSpPr/>
          <p:nvPr/>
        </p:nvSpPr>
        <p:spPr>
          <a:xfrm>
            <a:off x="-4860398" y="55623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TV</a:t>
            </a:r>
            <a:endParaRPr lang="en-IN" sz="2800" dirty="0"/>
          </a:p>
        </p:txBody>
      </p:sp>
      <p:pic>
        <p:nvPicPr>
          <p:cNvPr id="5" name="Picture 4">
            <a:extLst>
              <a:ext uri="{FF2B5EF4-FFF2-40B4-BE49-F238E27FC236}">
                <a16:creationId xmlns:a16="http://schemas.microsoft.com/office/drawing/2014/main" id="{B639762A-02A6-4843-A0CC-6FDB3FD4F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41022"/>
            <a:ext cx="5752966" cy="3575957"/>
          </a:xfrm>
          <a:prstGeom prst="rect">
            <a:avLst/>
          </a:prstGeom>
        </p:spPr>
      </p:pic>
      <p:sp>
        <p:nvSpPr>
          <p:cNvPr id="6" name="TextBox 1">
            <a:extLst>
              <a:ext uri="{FF2B5EF4-FFF2-40B4-BE49-F238E27FC236}">
                <a16:creationId xmlns:a16="http://schemas.microsoft.com/office/drawing/2014/main" id="{FA10B092-E48B-4101-9CC1-698950016654}"/>
              </a:ext>
            </a:extLst>
          </p:cNvPr>
          <p:cNvSpPr txBox="1"/>
          <p:nvPr/>
        </p:nvSpPr>
        <p:spPr>
          <a:xfrm>
            <a:off x="255948" y="3013502"/>
            <a:ext cx="5050971"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The Importance of Television in Communication</a:t>
            </a:r>
            <a:endParaRPr lang="en-IN" sz="2400" dirty="0"/>
          </a:p>
        </p:txBody>
      </p:sp>
    </p:spTree>
    <p:extLst>
      <p:ext uri="{BB962C8B-B14F-4D97-AF65-F5344CB8AC3E}">
        <p14:creationId xmlns:p14="http://schemas.microsoft.com/office/powerpoint/2010/main" val="3808342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email hd images">
            <a:extLst>
              <a:ext uri="{FF2B5EF4-FFF2-40B4-BE49-F238E27FC236}">
                <a16:creationId xmlns:a16="http://schemas.microsoft.com/office/drawing/2014/main" id="{CD948FD5-5BFB-46A3-90AA-A8E41D5D5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55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E-Mail</a:t>
            </a:r>
            <a:endParaRPr lang="en-IN" sz="2800" dirty="0"/>
          </a:p>
        </p:txBody>
      </p:sp>
    </p:spTree>
    <p:extLst>
      <p:ext uri="{BB962C8B-B14F-4D97-AF65-F5344CB8AC3E}">
        <p14:creationId xmlns:p14="http://schemas.microsoft.com/office/powerpoint/2010/main" val="294974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7FFA44-90BC-424E-8DB3-88EF0B4B11BA}"/>
              </a:ext>
            </a:extLst>
          </p:cNvPr>
          <p:cNvSpPr/>
          <p:nvPr/>
        </p:nvSpPr>
        <p:spPr>
          <a:xfrm>
            <a:off x="-4860398" y="55623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E-Mail</a:t>
            </a:r>
            <a:endParaRPr lang="en-IN" sz="2800" dirty="0"/>
          </a:p>
        </p:txBody>
      </p:sp>
      <p:sp>
        <p:nvSpPr>
          <p:cNvPr id="2" name="TextBox 1">
            <a:extLst>
              <a:ext uri="{FF2B5EF4-FFF2-40B4-BE49-F238E27FC236}">
                <a16:creationId xmlns:a16="http://schemas.microsoft.com/office/drawing/2014/main" id="{C57BC2BF-B913-4BF0-A411-30E0CC9737DB}"/>
              </a:ext>
            </a:extLst>
          </p:cNvPr>
          <p:cNvSpPr txBox="1"/>
          <p:nvPr/>
        </p:nvSpPr>
        <p:spPr>
          <a:xfrm>
            <a:off x="1006919" y="802209"/>
            <a:ext cx="505097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History of email &gt; 50 years</a:t>
            </a:r>
          </a:p>
          <a:p>
            <a:pPr marL="285750" indent="-285750">
              <a:buFont typeface="Arial" panose="020B0604020202020204" pitchFamily="34" charset="0"/>
              <a:buChar char="•"/>
            </a:pPr>
            <a:r>
              <a:rPr lang="en-US" dirty="0"/>
              <a:t>Computer-based mail and messaging became possible with the advent of </a:t>
            </a:r>
            <a:r>
              <a:rPr lang="en-US" dirty="0">
                <a:hlinkClick r:id="rId2" tooltip="Time-sharing">
                  <a:extLst>
                    <a:ext uri="{A12FA001-AC4F-418D-AE19-62706E023703}">
                      <ahyp:hlinkClr xmlns:ahyp="http://schemas.microsoft.com/office/drawing/2018/hyperlinkcolor" val="tx"/>
                    </a:ext>
                  </a:extLst>
                </a:hlinkClick>
              </a:rPr>
              <a:t>time-sharing</a:t>
            </a:r>
            <a:r>
              <a:rPr lang="en-US" dirty="0"/>
              <a:t> computers in the early 1960s, and informal methods of using shared files to pass messages were soon expanded into the first mail systems.</a:t>
            </a:r>
          </a:p>
          <a:p>
            <a:pPr marL="285750" indent="-285750">
              <a:buFont typeface="Arial" panose="020B0604020202020204" pitchFamily="34" charset="0"/>
              <a:buChar char="•"/>
            </a:pPr>
            <a:r>
              <a:rPr lang="en-US" dirty="0"/>
              <a:t>Most developers of early mainframes and minicomputers developed similar, but generally incompatible, mail applications. Over time, a complex web of gateways and routing systems linked many of them. Many US universities were part of the </a:t>
            </a:r>
            <a:r>
              <a:rPr lang="en-US" dirty="0">
                <a:hlinkClick r:id="rId3" tooltip="ARPANET">
                  <a:extLst>
                    <a:ext uri="{A12FA001-AC4F-418D-AE19-62706E023703}">
                      <ahyp:hlinkClr xmlns:ahyp="http://schemas.microsoft.com/office/drawing/2018/hyperlinkcolor" val="tx"/>
                    </a:ext>
                  </a:extLst>
                </a:hlinkClick>
              </a:rPr>
              <a:t>ARPANET</a:t>
            </a:r>
            <a:r>
              <a:rPr lang="en-US" dirty="0"/>
              <a:t>, which aimed at </a:t>
            </a:r>
            <a:r>
              <a:rPr lang="en-US" dirty="0">
                <a:hlinkClick r:id="rId4" tooltip="Software portability">
                  <a:extLst>
                    <a:ext uri="{A12FA001-AC4F-418D-AE19-62706E023703}">
                      <ahyp:hlinkClr xmlns:ahyp="http://schemas.microsoft.com/office/drawing/2018/hyperlinkcolor" val="tx"/>
                    </a:ext>
                  </a:extLst>
                </a:hlinkClick>
              </a:rPr>
              <a:t>software portability</a:t>
            </a:r>
            <a:r>
              <a:rPr lang="en-US" dirty="0"/>
              <a:t> between its systems. That portability helped make the </a:t>
            </a:r>
            <a:r>
              <a:rPr lang="en-US" dirty="0">
                <a:hlinkClick r:id="rId5" tooltip="Simple Mail Transfer Protocol">
                  <a:extLst>
                    <a:ext uri="{A12FA001-AC4F-418D-AE19-62706E023703}">
                      <ahyp:hlinkClr xmlns:ahyp="http://schemas.microsoft.com/office/drawing/2018/hyperlinkcolor" val="tx"/>
                    </a:ext>
                  </a:extLst>
                </a:hlinkClick>
              </a:rPr>
              <a:t>Simple Mail Transfer Protocol</a:t>
            </a:r>
            <a:r>
              <a:rPr lang="en-US" dirty="0"/>
              <a:t> (SMTP) increasingly influential.</a:t>
            </a:r>
          </a:p>
        </p:txBody>
      </p:sp>
      <p:pic>
        <p:nvPicPr>
          <p:cNvPr id="6" name="Picture 5" descr="Image result for email hd images">
            <a:extLst>
              <a:ext uri="{FF2B5EF4-FFF2-40B4-BE49-F238E27FC236}">
                <a16:creationId xmlns:a16="http://schemas.microsoft.com/office/drawing/2014/main" id="{AAD8797F-63BB-4ACC-B87F-9CCC6424D2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112" y="1960684"/>
            <a:ext cx="5887453" cy="331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229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D0133D73-A75C-4FAE-8C6E-F82B2AB92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Internet</a:t>
            </a:r>
            <a:endParaRPr lang="en-IN" sz="2800" dirty="0"/>
          </a:p>
        </p:txBody>
      </p:sp>
    </p:spTree>
    <p:extLst>
      <p:ext uri="{BB962C8B-B14F-4D97-AF65-F5344CB8AC3E}">
        <p14:creationId xmlns:p14="http://schemas.microsoft.com/office/powerpoint/2010/main" val="174173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67FFA44-90BC-424E-8DB3-88EF0B4B11BA}"/>
              </a:ext>
            </a:extLst>
          </p:cNvPr>
          <p:cNvSpPr/>
          <p:nvPr/>
        </p:nvSpPr>
        <p:spPr>
          <a:xfrm>
            <a:off x="-4860398" y="55623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Internet</a:t>
            </a:r>
            <a:endParaRPr lang="en-IN" sz="2800" dirty="0"/>
          </a:p>
        </p:txBody>
      </p:sp>
      <p:sp>
        <p:nvSpPr>
          <p:cNvPr id="2" name="TextBox 1">
            <a:extLst>
              <a:ext uri="{FF2B5EF4-FFF2-40B4-BE49-F238E27FC236}">
                <a16:creationId xmlns:a16="http://schemas.microsoft.com/office/drawing/2014/main" id="{C57BC2BF-B913-4BF0-A411-30E0CC9737DB}"/>
              </a:ext>
            </a:extLst>
          </p:cNvPr>
          <p:cNvSpPr txBox="1"/>
          <p:nvPr/>
        </p:nvSpPr>
        <p:spPr>
          <a:xfrm>
            <a:off x="406485" y="1859339"/>
            <a:ext cx="5050971" cy="2862322"/>
          </a:xfrm>
          <a:prstGeom prst="rect">
            <a:avLst/>
          </a:prstGeom>
          <a:noFill/>
        </p:spPr>
        <p:txBody>
          <a:bodyPr wrap="square" rtlCol="0">
            <a:spAutoFit/>
          </a:bodyPr>
          <a:lstStyle/>
          <a:p>
            <a:r>
              <a:rPr lang="en-US" dirty="0"/>
              <a:t> Sharing of information, ideas, or simply words over the World Wide Web, or the Internet.</a:t>
            </a:r>
          </a:p>
          <a:p>
            <a:r>
              <a:rPr lang="en-US" dirty="0"/>
              <a:t>The Internet consists of a worldwide string of connected networks that exchanges data through packet switching using the standardized Internet Protocol Suite (TCP/IP). Unlike before, people can stay at home and be connected to his or her family, friends, and even colleagues from anywhere around the world.</a:t>
            </a:r>
            <a:endParaRPr lang="en-IN" sz="2000" dirty="0"/>
          </a:p>
        </p:txBody>
      </p:sp>
      <p:pic>
        <p:nvPicPr>
          <p:cNvPr id="5" name="Picture 2" descr="Related image">
            <a:extLst>
              <a:ext uri="{FF2B5EF4-FFF2-40B4-BE49-F238E27FC236}">
                <a16:creationId xmlns:a16="http://schemas.microsoft.com/office/drawing/2014/main" id="{4CC7EC9D-B473-45E5-9E07-9005843BD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14499"/>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13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33CA9-B237-461B-8BF9-73B9D0080CED}"/>
              </a:ext>
            </a:extLst>
          </p:cNvPr>
          <p:cNvPicPr>
            <a:picLocks noChangeAspect="1"/>
          </p:cNvPicPr>
          <p:nvPr/>
        </p:nvPicPr>
        <p:blipFill>
          <a:blip r:embed="rId2"/>
          <a:stretch>
            <a:fillRect/>
          </a:stretch>
        </p:blipFill>
        <p:spPr>
          <a:xfrm>
            <a:off x="6929610" y="1454226"/>
            <a:ext cx="5262390" cy="3778785"/>
          </a:xfrm>
          <a:prstGeom prst="rect">
            <a:avLst/>
          </a:prstGeom>
        </p:spPr>
      </p:pic>
      <p:sp>
        <p:nvSpPr>
          <p:cNvPr id="3" name="Title 1">
            <a:extLst>
              <a:ext uri="{FF2B5EF4-FFF2-40B4-BE49-F238E27FC236}">
                <a16:creationId xmlns:a16="http://schemas.microsoft.com/office/drawing/2014/main" id="{128F5BBE-AEB9-419F-894E-88B3A12D2BE3}"/>
              </a:ext>
            </a:extLst>
          </p:cNvPr>
          <p:cNvSpPr txBox="1">
            <a:spLocks/>
          </p:cNvSpPr>
          <p:nvPr/>
        </p:nvSpPr>
        <p:spPr>
          <a:xfrm>
            <a:off x="1222248" y="637032"/>
            <a:ext cx="5707362"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IN" dirty="0"/>
              <a:t>Communication</a:t>
            </a:r>
          </a:p>
        </p:txBody>
      </p:sp>
      <p:sp>
        <p:nvSpPr>
          <p:cNvPr id="4" name="Content Placeholder 2">
            <a:extLst>
              <a:ext uri="{FF2B5EF4-FFF2-40B4-BE49-F238E27FC236}">
                <a16:creationId xmlns:a16="http://schemas.microsoft.com/office/drawing/2014/main" id="{B70DAB3E-1F8A-499D-BC66-D1669677DF7C}"/>
              </a:ext>
            </a:extLst>
          </p:cNvPr>
          <p:cNvSpPr txBox="1">
            <a:spLocks/>
          </p:cNvSpPr>
          <p:nvPr/>
        </p:nvSpPr>
        <p:spPr>
          <a:xfrm>
            <a:off x="1222248" y="3207781"/>
            <a:ext cx="5707362" cy="135074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IN" sz="2800" dirty="0"/>
              <a:t>Expressing ideas</a:t>
            </a:r>
          </a:p>
          <a:p>
            <a:r>
              <a:rPr lang="en-IN" sz="2800" dirty="0"/>
              <a:t>Understandings </a:t>
            </a:r>
          </a:p>
        </p:txBody>
      </p:sp>
    </p:spTree>
    <p:extLst>
      <p:ext uri="{BB962C8B-B14F-4D97-AF65-F5344CB8AC3E}">
        <p14:creationId xmlns:p14="http://schemas.microsoft.com/office/powerpoint/2010/main" val="177951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84E74-73E4-4EB5-BC89-2F97F580F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5851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D401-E530-46B0-A47F-AF2364DBBF29}"/>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9A33BB9E-A8B4-4BA6-801C-A6FD396C3CFD}"/>
              </a:ext>
            </a:extLst>
          </p:cNvPr>
          <p:cNvPicPr>
            <a:picLocks noGrp="1" noChangeAspect="1"/>
          </p:cNvPicPr>
          <p:nvPr>
            <p:ph idx="1"/>
          </p:nvPr>
        </p:nvPicPr>
        <p:blipFill>
          <a:blip r:embed="rId2"/>
          <a:stretch>
            <a:fillRect/>
          </a:stretch>
        </p:blipFill>
        <p:spPr>
          <a:xfrm>
            <a:off x="0" y="0"/>
            <a:ext cx="12192000" cy="6868160"/>
          </a:xfrm>
        </p:spPr>
      </p:pic>
    </p:spTree>
    <p:extLst>
      <p:ext uri="{BB962C8B-B14F-4D97-AF65-F5344CB8AC3E}">
        <p14:creationId xmlns:p14="http://schemas.microsoft.com/office/powerpoint/2010/main" val="1330738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F49FAE-A7C2-4E86-BAA3-82BE7A622CE2}"/>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253389" y="589280"/>
            <a:ext cx="4192775"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Cave Paintings/</a:t>
            </a:r>
          </a:p>
          <a:p>
            <a:pPr algn="ctr"/>
            <a:r>
              <a:rPr lang="en-US" sz="2800" dirty="0"/>
              <a:t>Pictograms</a:t>
            </a:r>
            <a:endParaRPr lang="en-IN" sz="2800" dirty="0"/>
          </a:p>
        </p:txBody>
      </p:sp>
    </p:spTree>
    <p:extLst>
      <p:ext uri="{BB962C8B-B14F-4D97-AF65-F5344CB8AC3E}">
        <p14:creationId xmlns:p14="http://schemas.microsoft.com/office/powerpoint/2010/main" val="3419533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F49FAE-A7C2-4E86-BAA3-82BE7A622CE2}"/>
              </a:ext>
            </a:extLst>
          </p:cNvPr>
          <p:cNvPicPr>
            <a:picLocks noChangeAspect="1"/>
          </p:cNvPicPr>
          <p:nvPr/>
        </p:nvPicPr>
        <p:blipFill>
          <a:blip r:embed="rId3"/>
          <a:stretch>
            <a:fillRect/>
          </a:stretch>
        </p:blipFill>
        <p:spPr>
          <a:xfrm>
            <a:off x="6487886" y="1917594"/>
            <a:ext cx="5387248" cy="3030327"/>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4369045" y="596794"/>
            <a:ext cx="4192775"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Cave Paintings/</a:t>
            </a:r>
          </a:p>
          <a:p>
            <a:pPr algn="ctr"/>
            <a:r>
              <a:rPr lang="en-US" sz="2800" dirty="0"/>
              <a:t>Pictograms</a:t>
            </a:r>
            <a:endParaRPr lang="en-IN" sz="2800" dirty="0"/>
          </a:p>
        </p:txBody>
      </p:sp>
      <p:sp>
        <p:nvSpPr>
          <p:cNvPr id="5" name="TextBox 2">
            <a:extLst>
              <a:ext uri="{FF2B5EF4-FFF2-40B4-BE49-F238E27FC236}">
                <a16:creationId xmlns:a16="http://schemas.microsoft.com/office/drawing/2014/main" id="{5AAB038A-718C-45D2-BD08-EABEFE1C09AF}"/>
              </a:ext>
            </a:extLst>
          </p:cNvPr>
          <p:cNvSpPr txBox="1"/>
          <p:nvPr/>
        </p:nvSpPr>
        <p:spPr>
          <a:xfrm>
            <a:off x="316866" y="1874729"/>
            <a:ext cx="5779134" cy="267765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2800" dirty="0"/>
              <a:t>Limited to Local communication</a:t>
            </a:r>
          </a:p>
          <a:p>
            <a:pPr marL="285750" indent="-285750">
              <a:buFont typeface="Arial" panose="020B0604020202020204" pitchFamily="34" charset="0"/>
              <a:buChar char="•"/>
            </a:pPr>
            <a:r>
              <a:rPr lang="en-US" sz="2800" dirty="0"/>
              <a:t>The most well-known form of </a:t>
            </a:r>
            <a:r>
              <a:rPr lang="en-US" sz="2800" b="1" dirty="0"/>
              <a:t>primitive communication</a:t>
            </a:r>
          </a:p>
          <a:p>
            <a:pPr marL="285750" indent="-285750">
              <a:buFont typeface="Arial" panose="020B0604020202020204" pitchFamily="34" charset="0"/>
              <a:buChar char="•"/>
            </a:pPr>
            <a:r>
              <a:rPr lang="en-IN" sz="2800" dirty="0"/>
              <a:t>The artistic </a:t>
            </a:r>
            <a:r>
              <a:rPr lang="en-US" sz="2800" b="1" dirty="0"/>
              <a:t>were</a:t>
            </a:r>
            <a:r>
              <a:rPr lang="en-US" sz="2800" dirty="0"/>
              <a:t> created by a species of </a:t>
            </a:r>
            <a:r>
              <a:rPr lang="en-US" sz="2800" b="1" dirty="0"/>
              <a:t>man</a:t>
            </a:r>
            <a:r>
              <a:rPr lang="en-US" sz="2800" dirty="0"/>
              <a:t> that appeared around 130,000 B.C.E</a:t>
            </a:r>
            <a:endParaRPr lang="en-IN" sz="2800" dirty="0"/>
          </a:p>
        </p:txBody>
      </p:sp>
    </p:spTree>
    <p:extLst>
      <p:ext uri="{BB962C8B-B14F-4D97-AF65-F5344CB8AC3E}">
        <p14:creationId xmlns:p14="http://schemas.microsoft.com/office/powerpoint/2010/main" val="3086437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92EFB-60D1-4B6D-A5D0-7C0868B6A1E4}"/>
              </a:ext>
            </a:extLst>
          </p:cNvPr>
          <p:cNvPicPr>
            <a:picLocks noChangeAspect="1"/>
          </p:cNvPicPr>
          <p:nvPr/>
        </p:nvPicPr>
        <p:blipFill>
          <a:blip r:embed="rId2"/>
          <a:stretch>
            <a:fillRect/>
          </a:stretch>
        </p:blipFill>
        <p:spPr>
          <a:xfrm>
            <a:off x="0" y="0"/>
            <a:ext cx="12192000" cy="6871878"/>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176271" y="589280"/>
            <a:ext cx="4113943"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Smoke Signal</a:t>
            </a:r>
          </a:p>
        </p:txBody>
      </p:sp>
    </p:spTree>
    <p:extLst>
      <p:ext uri="{BB962C8B-B14F-4D97-AF65-F5344CB8AC3E}">
        <p14:creationId xmlns:p14="http://schemas.microsoft.com/office/powerpoint/2010/main" val="3079172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92EFB-60D1-4B6D-A5D0-7C0868B6A1E4}"/>
              </a:ext>
            </a:extLst>
          </p:cNvPr>
          <p:cNvPicPr>
            <a:picLocks noChangeAspect="1"/>
          </p:cNvPicPr>
          <p:nvPr/>
        </p:nvPicPr>
        <p:blipFill>
          <a:blip r:embed="rId2"/>
          <a:stretch>
            <a:fillRect/>
          </a:stretch>
        </p:blipFill>
        <p:spPr>
          <a:xfrm>
            <a:off x="6518314" y="1915504"/>
            <a:ext cx="5370450" cy="3026991"/>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4274545" y="594704"/>
            <a:ext cx="4113943"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Smoke Signal</a:t>
            </a:r>
          </a:p>
        </p:txBody>
      </p:sp>
      <p:sp>
        <p:nvSpPr>
          <p:cNvPr id="2" name="TextBox 1">
            <a:extLst>
              <a:ext uri="{FF2B5EF4-FFF2-40B4-BE49-F238E27FC236}">
                <a16:creationId xmlns:a16="http://schemas.microsoft.com/office/drawing/2014/main" id="{569DD517-D688-4940-8CA9-C9B3FD9D0102}"/>
              </a:ext>
            </a:extLst>
          </p:cNvPr>
          <p:cNvSpPr txBox="1"/>
          <p:nvPr/>
        </p:nvSpPr>
        <p:spPr>
          <a:xfrm>
            <a:off x="303236" y="2027104"/>
            <a:ext cx="5792763" cy="2677656"/>
          </a:xfrm>
          <a:prstGeom prst="rect">
            <a:avLst/>
          </a:prstGeom>
          <a:noFill/>
        </p:spPr>
        <p:txBody>
          <a:bodyPr wrap="square" rtlCol="0">
            <a:spAutoFit/>
          </a:bodyPr>
          <a:lstStyle/>
          <a:p>
            <a:pPr marL="285750" indent="-285750">
              <a:buFont typeface="Arial" panose="020B0604020202020204" pitchFamily="34" charset="0"/>
              <a:buChar char="•"/>
            </a:pPr>
            <a:r>
              <a:rPr lang="en-IN" sz="2800" dirty="0"/>
              <a:t>Oldest form of long distance communication.</a:t>
            </a:r>
          </a:p>
          <a:p>
            <a:pPr marL="285750" indent="-285750">
              <a:buFont typeface="Arial" panose="020B0604020202020204" pitchFamily="34" charset="0"/>
              <a:buChar char="•"/>
            </a:pPr>
            <a:r>
              <a:rPr lang="en-IN" sz="2800" dirty="0"/>
              <a:t>Visual communication over long distance.</a:t>
            </a:r>
          </a:p>
          <a:p>
            <a:pPr marL="285750" indent="-285750">
              <a:buFont typeface="Arial" panose="020B0604020202020204" pitchFamily="34" charset="0"/>
              <a:buChar char="•"/>
            </a:pPr>
            <a:r>
              <a:rPr lang="en-IN" sz="2800" dirty="0"/>
              <a:t>It is used to alert people if there is any danger or attack.</a:t>
            </a:r>
          </a:p>
        </p:txBody>
      </p:sp>
    </p:spTree>
    <p:extLst>
      <p:ext uri="{BB962C8B-B14F-4D97-AF65-F5344CB8AC3E}">
        <p14:creationId xmlns:p14="http://schemas.microsoft.com/office/powerpoint/2010/main" val="3980834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D79F0-1E73-45EF-A393-93D63BAA57F7}"/>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629920" y="589280"/>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Pigeon</a:t>
            </a:r>
            <a:endParaRPr lang="en-IN" dirty="0"/>
          </a:p>
        </p:txBody>
      </p:sp>
    </p:spTree>
    <p:extLst>
      <p:ext uri="{BB962C8B-B14F-4D97-AF65-F5344CB8AC3E}">
        <p14:creationId xmlns:p14="http://schemas.microsoft.com/office/powerpoint/2010/main" val="729746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6D79F0-1E73-45EF-A393-93D63BAA57F7}"/>
              </a:ext>
            </a:extLst>
          </p:cNvPr>
          <p:cNvPicPr>
            <a:picLocks noChangeAspect="1"/>
          </p:cNvPicPr>
          <p:nvPr/>
        </p:nvPicPr>
        <p:blipFill>
          <a:blip r:embed="rId2"/>
          <a:stretch>
            <a:fillRect/>
          </a:stretch>
        </p:blipFill>
        <p:spPr>
          <a:xfrm>
            <a:off x="6553200" y="1975363"/>
            <a:ext cx="5301185" cy="2907273"/>
          </a:xfrm>
          <a:prstGeom prst="rect">
            <a:avLst/>
          </a:prstGeom>
        </p:spPr>
      </p:pic>
      <p:sp>
        <p:nvSpPr>
          <p:cNvPr id="4" name="Rectangle: Rounded Corners 3">
            <a:extLst>
              <a:ext uri="{FF2B5EF4-FFF2-40B4-BE49-F238E27FC236}">
                <a16:creationId xmlns:a16="http://schemas.microsoft.com/office/drawing/2014/main" id="{E67FFA44-90BC-424E-8DB3-88EF0B4B11BA}"/>
              </a:ext>
            </a:extLst>
          </p:cNvPr>
          <p:cNvSpPr/>
          <p:nvPr/>
        </p:nvSpPr>
        <p:spPr>
          <a:xfrm>
            <a:off x="-4921846" y="523179"/>
            <a:ext cx="4734560" cy="1320800"/>
          </a:xfrm>
          <a:prstGeom prst="roundRect">
            <a:avLst>
              <a:gd name="adj" fmla="val 14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Pigeon</a:t>
            </a:r>
            <a:endParaRPr lang="en-IN" dirty="0"/>
          </a:p>
        </p:txBody>
      </p:sp>
      <p:sp>
        <p:nvSpPr>
          <p:cNvPr id="5" name="TextBox 2">
            <a:extLst>
              <a:ext uri="{FF2B5EF4-FFF2-40B4-BE49-F238E27FC236}">
                <a16:creationId xmlns:a16="http://schemas.microsoft.com/office/drawing/2014/main" id="{E6DA883A-FE40-4202-95F1-A4F3B3B0E4B9}"/>
              </a:ext>
            </a:extLst>
          </p:cNvPr>
          <p:cNvSpPr txBox="1"/>
          <p:nvPr/>
        </p:nvSpPr>
        <p:spPr>
          <a:xfrm>
            <a:off x="337615" y="1182231"/>
            <a:ext cx="5420770" cy="449353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2200" dirty="0"/>
              <a:t>Use of homing pigeon to carry messages.</a:t>
            </a:r>
          </a:p>
          <a:p>
            <a:pPr marL="285750" indent="-285750">
              <a:buFont typeface="Arial" panose="020B0604020202020204" pitchFamily="34" charset="0"/>
              <a:buChar char="•"/>
            </a:pPr>
            <a:r>
              <a:rPr lang="en-IN" sz="2200" dirty="0"/>
              <a:t>Pigeons were effective as messengers due to their natural homing abilities.</a:t>
            </a:r>
          </a:p>
          <a:p>
            <a:pPr marL="285750" indent="-285750">
              <a:buFont typeface="Arial" panose="020B0604020202020204" pitchFamily="34" charset="0"/>
              <a:buChar char="•"/>
            </a:pPr>
            <a:r>
              <a:rPr lang="en-IN" sz="2200" dirty="0"/>
              <a:t>Pigeon post was invented by ALBERT VUONG IN </a:t>
            </a:r>
            <a:r>
              <a:rPr lang="en-US" sz="2200" dirty="0"/>
              <a:t>630 AD.</a:t>
            </a:r>
          </a:p>
          <a:p>
            <a:pPr marL="285750" indent="-285750">
              <a:buFont typeface="Arial" panose="020B0604020202020204" pitchFamily="34" charset="0"/>
              <a:buChar char="•"/>
            </a:pPr>
            <a:r>
              <a:rPr lang="en-US" sz="2200" dirty="0"/>
              <a:t>The pigeons were transported to a destination in cages, where they would be attached with messages, then naturally the pigeon would fly back to its home where the owner could read their mail. They have been used in many places around the world. </a:t>
            </a:r>
            <a:endParaRPr lang="en-IN" sz="2200" dirty="0"/>
          </a:p>
        </p:txBody>
      </p:sp>
    </p:spTree>
    <p:extLst>
      <p:ext uri="{BB962C8B-B14F-4D97-AF65-F5344CB8AC3E}">
        <p14:creationId xmlns:p14="http://schemas.microsoft.com/office/powerpoint/2010/main" val="50720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4">
    <wetp:webextensionref xmlns:r="http://schemas.openxmlformats.org/officeDocument/2006/relationships" r:id="rId1"/>
  </wetp:taskpane>
  <wetp:taskpane dockstate="right" visibility="0" width="350"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E73433E-E191-4441-A95A-12D2DFD90231}">
  <we:reference id="wa104380506" version="1.3.0.0" store="en-US" storeType="OMEX"/>
  <we:alternateReferences>
    <we:reference id="wa104380506" version="1.3.0.0" store="WA10438050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4E7140C8-2526-4FA5-BD95-EC69BA6BA17E}">
  <we:reference id="wa104178141" version="4.0.0.8" store="en-US" storeType="OMEX"/>
  <we:alternateReferences>
    <we:reference id="wa104178141" version="4.0.0.8"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TM03090434[[fn=Wood Type]]</Template>
  <TotalTime>669</TotalTime>
  <Words>363</Words>
  <Application>Microsoft Office PowerPoint</Application>
  <PresentationFormat>Widescreen</PresentationFormat>
  <Paragraphs>100</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Rockwell</vt:lpstr>
      <vt:lpstr>Rockwell Condensed</vt:lpstr>
      <vt:lpstr>Wingdings</vt:lpstr>
      <vt:lpstr>Wood Type</vt:lpstr>
      <vt:lpstr>Evolution of Communication Technology from Ancient Times to Modern Times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of Communication Technology from Ancient Times to Modern Times</dc:title>
  <dc:creator>avnish.khandelwal3@gmail.com</dc:creator>
  <cp:lastModifiedBy>avnish.khandelwal3@gmail.com</cp:lastModifiedBy>
  <cp:revision>39</cp:revision>
  <dcterms:created xsi:type="dcterms:W3CDTF">2019-09-02T19:25:55Z</dcterms:created>
  <dcterms:modified xsi:type="dcterms:W3CDTF">2019-09-10T19:47:22Z</dcterms:modified>
</cp:coreProperties>
</file>